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90F03D-F7DB-4B5C-9167-5FB77B5BA053}"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864F1-D215-4CDA-B2BE-87CFB6914A8B}" type="slidenum">
              <a:rPr lang="en-US" smtClean="0"/>
              <a:t>‹#›</a:t>
            </a:fld>
            <a:endParaRPr lang="en-US"/>
          </a:p>
        </p:txBody>
      </p:sp>
    </p:spTree>
    <p:extLst>
      <p:ext uri="{BB962C8B-B14F-4D97-AF65-F5344CB8AC3E}">
        <p14:creationId xmlns:p14="http://schemas.microsoft.com/office/powerpoint/2010/main" val="973008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90F03D-F7DB-4B5C-9167-5FB77B5BA053}"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864F1-D215-4CDA-B2BE-87CFB6914A8B}" type="slidenum">
              <a:rPr lang="en-US" smtClean="0"/>
              <a:t>‹#›</a:t>
            </a:fld>
            <a:endParaRPr lang="en-US"/>
          </a:p>
        </p:txBody>
      </p:sp>
    </p:spTree>
    <p:extLst>
      <p:ext uri="{BB962C8B-B14F-4D97-AF65-F5344CB8AC3E}">
        <p14:creationId xmlns:p14="http://schemas.microsoft.com/office/powerpoint/2010/main" val="1412669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90F03D-F7DB-4B5C-9167-5FB77B5BA053}"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864F1-D215-4CDA-B2BE-87CFB6914A8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31717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90F03D-F7DB-4B5C-9167-5FB77B5BA053}"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864F1-D215-4CDA-B2BE-87CFB6914A8B}" type="slidenum">
              <a:rPr lang="en-US" smtClean="0"/>
              <a:t>‹#›</a:t>
            </a:fld>
            <a:endParaRPr lang="en-US"/>
          </a:p>
        </p:txBody>
      </p:sp>
    </p:spTree>
    <p:extLst>
      <p:ext uri="{BB962C8B-B14F-4D97-AF65-F5344CB8AC3E}">
        <p14:creationId xmlns:p14="http://schemas.microsoft.com/office/powerpoint/2010/main" val="1487321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90F03D-F7DB-4B5C-9167-5FB77B5BA053}"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864F1-D215-4CDA-B2BE-87CFB6914A8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10856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90F03D-F7DB-4B5C-9167-5FB77B5BA053}"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864F1-D215-4CDA-B2BE-87CFB6914A8B}" type="slidenum">
              <a:rPr lang="en-US" smtClean="0"/>
              <a:t>‹#›</a:t>
            </a:fld>
            <a:endParaRPr lang="en-US"/>
          </a:p>
        </p:txBody>
      </p:sp>
    </p:spTree>
    <p:extLst>
      <p:ext uri="{BB962C8B-B14F-4D97-AF65-F5344CB8AC3E}">
        <p14:creationId xmlns:p14="http://schemas.microsoft.com/office/powerpoint/2010/main" val="161135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0F03D-F7DB-4B5C-9167-5FB77B5BA053}"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864F1-D215-4CDA-B2BE-87CFB6914A8B}" type="slidenum">
              <a:rPr lang="en-US" smtClean="0"/>
              <a:t>‹#›</a:t>
            </a:fld>
            <a:endParaRPr lang="en-US"/>
          </a:p>
        </p:txBody>
      </p:sp>
    </p:spTree>
    <p:extLst>
      <p:ext uri="{BB962C8B-B14F-4D97-AF65-F5344CB8AC3E}">
        <p14:creationId xmlns:p14="http://schemas.microsoft.com/office/powerpoint/2010/main" val="22180557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0F03D-F7DB-4B5C-9167-5FB77B5BA053}"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864F1-D215-4CDA-B2BE-87CFB6914A8B}" type="slidenum">
              <a:rPr lang="en-US" smtClean="0"/>
              <a:t>‹#›</a:t>
            </a:fld>
            <a:endParaRPr lang="en-US"/>
          </a:p>
        </p:txBody>
      </p:sp>
    </p:spTree>
    <p:extLst>
      <p:ext uri="{BB962C8B-B14F-4D97-AF65-F5344CB8AC3E}">
        <p14:creationId xmlns:p14="http://schemas.microsoft.com/office/powerpoint/2010/main" val="332298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0F03D-F7DB-4B5C-9167-5FB77B5BA053}"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864F1-D215-4CDA-B2BE-87CFB6914A8B}" type="slidenum">
              <a:rPr lang="en-US" smtClean="0"/>
              <a:t>‹#›</a:t>
            </a:fld>
            <a:endParaRPr lang="en-US"/>
          </a:p>
        </p:txBody>
      </p:sp>
    </p:spTree>
    <p:extLst>
      <p:ext uri="{BB962C8B-B14F-4D97-AF65-F5344CB8AC3E}">
        <p14:creationId xmlns:p14="http://schemas.microsoft.com/office/powerpoint/2010/main" val="2162700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90F03D-F7DB-4B5C-9167-5FB77B5BA053}"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864F1-D215-4CDA-B2BE-87CFB6914A8B}" type="slidenum">
              <a:rPr lang="en-US" smtClean="0"/>
              <a:t>‹#›</a:t>
            </a:fld>
            <a:endParaRPr lang="en-US"/>
          </a:p>
        </p:txBody>
      </p:sp>
    </p:spTree>
    <p:extLst>
      <p:ext uri="{BB962C8B-B14F-4D97-AF65-F5344CB8AC3E}">
        <p14:creationId xmlns:p14="http://schemas.microsoft.com/office/powerpoint/2010/main" val="1188076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90F03D-F7DB-4B5C-9167-5FB77B5BA053}" type="datetimeFigureOut">
              <a:rPr lang="en-US" smtClean="0"/>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6864F1-D215-4CDA-B2BE-87CFB6914A8B}" type="slidenum">
              <a:rPr lang="en-US" smtClean="0"/>
              <a:t>‹#›</a:t>
            </a:fld>
            <a:endParaRPr lang="en-US"/>
          </a:p>
        </p:txBody>
      </p:sp>
    </p:spTree>
    <p:extLst>
      <p:ext uri="{BB962C8B-B14F-4D97-AF65-F5344CB8AC3E}">
        <p14:creationId xmlns:p14="http://schemas.microsoft.com/office/powerpoint/2010/main" val="101653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90F03D-F7DB-4B5C-9167-5FB77B5BA053}" type="datetimeFigureOut">
              <a:rPr lang="en-US" smtClean="0"/>
              <a:t>4/13/2025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6864F1-D215-4CDA-B2BE-87CFB6914A8B}" type="slidenum">
              <a:rPr lang="en-US" smtClean="0"/>
              <a:t>‹#›</a:t>
            </a:fld>
            <a:endParaRPr lang="en-US"/>
          </a:p>
        </p:txBody>
      </p:sp>
    </p:spTree>
    <p:extLst>
      <p:ext uri="{BB962C8B-B14F-4D97-AF65-F5344CB8AC3E}">
        <p14:creationId xmlns:p14="http://schemas.microsoft.com/office/powerpoint/2010/main" val="796140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90F03D-F7DB-4B5C-9167-5FB77B5BA053}" type="datetimeFigureOut">
              <a:rPr lang="en-US" smtClean="0"/>
              <a:t>4/13/2025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6864F1-D215-4CDA-B2BE-87CFB6914A8B}" type="slidenum">
              <a:rPr lang="en-US" smtClean="0"/>
              <a:t>‹#›</a:t>
            </a:fld>
            <a:endParaRPr lang="en-US"/>
          </a:p>
        </p:txBody>
      </p:sp>
    </p:spTree>
    <p:extLst>
      <p:ext uri="{BB962C8B-B14F-4D97-AF65-F5344CB8AC3E}">
        <p14:creationId xmlns:p14="http://schemas.microsoft.com/office/powerpoint/2010/main" val="176634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90F03D-F7DB-4B5C-9167-5FB77B5BA053}" type="datetimeFigureOut">
              <a:rPr lang="en-US" smtClean="0"/>
              <a:t>4/13/2025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6864F1-D215-4CDA-B2BE-87CFB6914A8B}" type="slidenum">
              <a:rPr lang="en-US" smtClean="0"/>
              <a:t>‹#›</a:t>
            </a:fld>
            <a:endParaRPr lang="en-US"/>
          </a:p>
        </p:txBody>
      </p:sp>
    </p:spTree>
    <p:extLst>
      <p:ext uri="{BB962C8B-B14F-4D97-AF65-F5344CB8AC3E}">
        <p14:creationId xmlns:p14="http://schemas.microsoft.com/office/powerpoint/2010/main" val="2980969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90F03D-F7DB-4B5C-9167-5FB77B5BA053}" type="datetimeFigureOut">
              <a:rPr lang="en-US" smtClean="0"/>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6864F1-D215-4CDA-B2BE-87CFB6914A8B}" type="slidenum">
              <a:rPr lang="en-US" smtClean="0"/>
              <a:t>‹#›</a:t>
            </a:fld>
            <a:endParaRPr lang="en-US"/>
          </a:p>
        </p:txBody>
      </p:sp>
    </p:spTree>
    <p:extLst>
      <p:ext uri="{BB962C8B-B14F-4D97-AF65-F5344CB8AC3E}">
        <p14:creationId xmlns:p14="http://schemas.microsoft.com/office/powerpoint/2010/main" val="3720062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90F03D-F7DB-4B5C-9167-5FB77B5BA053}" type="datetimeFigureOut">
              <a:rPr lang="en-US" smtClean="0"/>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6864F1-D215-4CDA-B2BE-87CFB6914A8B}" type="slidenum">
              <a:rPr lang="en-US" smtClean="0"/>
              <a:t>‹#›</a:t>
            </a:fld>
            <a:endParaRPr lang="en-US"/>
          </a:p>
        </p:txBody>
      </p:sp>
    </p:spTree>
    <p:extLst>
      <p:ext uri="{BB962C8B-B14F-4D97-AF65-F5344CB8AC3E}">
        <p14:creationId xmlns:p14="http://schemas.microsoft.com/office/powerpoint/2010/main" val="2795418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590F03D-F7DB-4B5C-9167-5FB77B5BA053}" type="datetimeFigureOut">
              <a:rPr lang="en-US" smtClean="0"/>
              <a:t>4/13/2025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76864F1-D215-4CDA-B2BE-87CFB6914A8B}" type="slidenum">
              <a:rPr lang="en-US" smtClean="0"/>
              <a:t>‹#›</a:t>
            </a:fld>
            <a:endParaRPr lang="en-US"/>
          </a:p>
        </p:txBody>
      </p:sp>
    </p:spTree>
    <p:extLst>
      <p:ext uri="{BB962C8B-B14F-4D97-AF65-F5344CB8AC3E}">
        <p14:creationId xmlns:p14="http://schemas.microsoft.com/office/powerpoint/2010/main" val="1820340628"/>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ShuvoDip23/Project_CureConnec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3D0AA-438D-D680-3B11-CE367BC560A0}"/>
              </a:ext>
            </a:extLst>
          </p:cNvPr>
          <p:cNvSpPr>
            <a:spLocks noGrp="1"/>
          </p:cNvSpPr>
          <p:nvPr>
            <p:ph type="ctrTitle"/>
          </p:nvPr>
        </p:nvSpPr>
        <p:spPr>
          <a:xfrm>
            <a:off x="1189704" y="275304"/>
            <a:ext cx="8386915" cy="1563328"/>
          </a:xfrm>
        </p:spPr>
        <p:txBody>
          <a:bodyPr>
            <a:normAutofit/>
          </a:bodyPr>
          <a:lstStyle/>
          <a:p>
            <a:pPr marL="0" marR="0" algn="ctr">
              <a:lnSpc>
                <a:spcPct val="107000"/>
              </a:lnSpc>
              <a:spcAft>
                <a:spcPts val="800"/>
              </a:spcAft>
            </a:pPr>
            <a:r>
              <a:rPr lang="en-US" sz="1800" i="1" dirty="0">
                <a:solidFill>
                  <a:srgbClr val="00B050"/>
                </a:solidFill>
                <a:effectLst/>
                <a:latin typeface="Times New Roman" panose="02020603050405020304" pitchFamily="18" charset="0"/>
                <a:ea typeface="Times New Roman" panose="02020603050405020304" pitchFamily="18" charset="0"/>
                <a:cs typeface="Aptos" panose="020B0004020202020204" pitchFamily="34" charset="0"/>
              </a:rPr>
              <a:t>Heaven’s Light is our Guide</a:t>
            </a:r>
            <a:br>
              <a:rPr lang="en-US" sz="1800" dirty="0">
                <a:effectLst/>
                <a:latin typeface="Aptos" panose="020B0004020202020204" pitchFamily="34" charset="0"/>
                <a:ea typeface="Aptos" panose="020B0004020202020204" pitchFamily="34" charset="0"/>
                <a:cs typeface="Aptos" panose="020B0004020202020204" pitchFamily="34" charset="0"/>
              </a:rPr>
            </a:br>
            <a:r>
              <a:rPr lang="en-US" sz="22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Rajshahi</a:t>
            </a:r>
            <a:r>
              <a:rPr lang="en-US" sz="2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University of Engineering &amp; Technology</a:t>
            </a:r>
            <a:br>
              <a:rPr lang="en-US" sz="1800" dirty="0">
                <a:effectLst/>
                <a:latin typeface="Times New Roman" panose="02020603050405020304" pitchFamily="18" charset="0"/>
                <a:ea typeface="Aptos" panose="020B0004020202020204" pitchFamily="34"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4927CC85-00C2-D014-0A57-6BB288568401}"/>
              </a:ext>
            </a:extLst>
          </p:cNvPr>
          <p:cNvSpPr>
            <a:spLocks noGrp="1"/>
          </p:cNvSpPr>
          <p:nvPr>
            <p:ph type="subTitle" idx="1"/>
          </p:nvPr>
        </p:nvSpPr>
        <p:spPr>
          <a:xfrm>
            <a:off x="1759975" y="3224983"/>
            <a:ext cx="7079226" cy="1455173"/>
          </a:xfrm>
        </p:spPr>
        <p:txBody>
          <a:bodyPr>
            <a:normAutofit/>
          </a:bodyPr>
          <a:lstStyle/>
          <a:p>
            <a:pPr algn="l"/>
            <a:r>
              <a:rPr lang="en-US" dirty="0">
                <a:latin typeface="Algerian" panose="04020705040A02060702" pitchFamily="82" charset="0"/>
              </a:rPr>
              <a:t>CSE-2100 </a:t>
            </a:r>
          </a:p>
          <a:p>
            <a:pPr algn="l"/>
            <a:r>
              <a:rPr lang="en-US" dirty="0">
                <a:latin typeface="Algerian" panose="04020705040A02060702" pitchFamily="82" charset="0"/>
              </a:rPr>
              <a:t>SOFTWARE DEVELOPMENT PROJECT 1</a:t>
            </a:r>
          </a:p>
          <a:p>
            <a:pPr algn="l"/>
            <a:r>
              <a:rPr lang="en-US" dirty="0" err="1">
                <a:latin typeface="Arial Rounded MT Bold" panose="020F0704030504030204" pitchFamily="34" charset="0"/>
              </a:rPr>
              <a:t>CureConnect</a:t>
            </a:r>
            <a:r>
              <a:rPr lang="en-US" dirty="0">
                <a:latin typeface="Arial Rounded MT Bold" panose="020F0704030504030204" pitchFamily="34" charset="0"/>
              </a:rPr>
              <a:t>: Doctor Directory Website Proposal</a:t>
            </a:r>
          </a:p>
        </p:txBody>
      </p:sp>
      <p:pic>
        <p:nvPicPr>
          <p:cNvPr id="7" name="image1.png">
            <a:extLst>
              <a:ext uri="{FF2B5EF4-FFF2-40B4-BE49-F238E27FC236}">
                <a16:creationId xmlns:a16="http://schemas.microsoft.com/office/drawing/2014/main" id="{52CE4B71-CBCE-7467-FE5D-5E1F9531666A}"/>
              </a:ext>
            </a:extLst>
          </p:cNvPr>
          <p:cNvPicPr/>
          <p:nvPr/>
        </p:nvPicPr>
        <p:blipFill>
          <a:blip r:embed="rId2"/>
          <a:srcRect/>
          <a:stretch>
            <a:fillRect/>
          </a:stretch>
        </p:blipFill>
        <p:spPr>
          <a:xfrm>
            <a:off x="4280453" y="1056968"/>
            <a:ext cx="1913870" cy="2030362"/>
          </a:xfrm>
          <a:prstGeom prst="rect">
            <a:avLst/>
          </a:prstGeom>
          <a:ln/>
        </p:spPr>
      </p:pic>
      <p:graphicFrame>
        <p:nvGraphicFramePr>
          <p:cNvPr id="8" name="Table 7">
            <a:extLst>
              <a:ext uri="{FF2B5EF4-FFF2-40B4-BE49-F238E27FC236}">
                <a16:creationId xmlns:a16="http://schemas.microsoft.com/office/drawing/2014/main" id="{6363B996-4C8D-E1E6-69B1-6BAE4DBACC69}"/>
              </a:ext>
            </a:extLst>
          </p:cNvPr>
          <p:cNvGraphicFramePr>
            <a:graphicFrameLocks noGrp="1"/>
          </p:cNvGraphicFramePr>
          <p:nvPr>
            <p:extLst>
              <p:ext uri="{D42A27DB-BD31-4B8C-83A1-F6EECF244321}">
                <p14:modId xmlns:p14="http://schemas.microsoft.com/office/powerpoint/2010/main" val="479372457"/>
              </p:ext>
            </p:extLst>
          </p:nvPr>
        </p:nvGraphicFramePr>
        <p:xfrm>
          <a:off x="1448618" y="4648528"/>
          <a:ext cx="8386916" cy="1563327"/>
        </p:xfrm>
        <a:graphic>
          <a:graphicData uri="http://schemas.openxmlformats.org/drawingml/2006/table">
            <a:tbl>
              <a:tblPr firstRow="1" bandRow="1">
                <a:tableStyleId>{5C22544A-7EE6-4342-B048-85BDC9FD1C3A}</a:tableStyleId>
              </a:tblPr>
              <a:tblGrid>
                <a:gridCol w="4193458">
                  <a:extLst>
                    <a:ext uri="{9D8B030D-6E8A-4147-A177-3AD203B41FA5}">
                      <a16:colId xmlns:a16="http://schemas.microsoft.com/office/drawing/2014/main" val="115744159"/>
                    </a:ext>
                  </a:extLst>
                </a:gridCol>
                <a:gridCol w="4193458">
                  <a:extLst>
                    <a:ext uri="{9D8B030D-6E8A-4147-A177-3AD203B41FA5}">
                      <a16:colId xmlns:a16="http://schemas.microsoft.com/office/drawing/2014/main" val="1181626399"/>
                    </a:ext>
                  </a:extLst>
                </a:gridCol>
              </a:tblGrid>
              <a:tr h="1563327">
                <a:tc>
                  <a:txBody>
                    <a:bodyPr/>
                    <a:lstStyle/>
                    <a:p>
                      <a:r>
                        <a:rPr lang="en-US" dirty="0"/>
                        <a:t>Submitted by</a:t>
                      </a:r>
                    </a:p>
                    <a:p>
                      <a:endParaRPr lang="en-US" dirty="0"/>
                    </a:p>
                    <a:p>
                      <a:r>
                        <a:rPr lang="en-US" dirty="0"/>
                        <a:t>Shuvo Dip Kar</a:t>
                      </a:r>
                    </a:p>
                    <a:p>
                      <a:r>
                        <a:rPr lang="en-US" dirty="0"/>
                        <a:t>Roll: 2203168</a:t>
                      </a:r>
                    </a:p>
                    <a:p>
                      <a:r>
                        <a:rPr lang="en-US" dirty="0"/>
                        <a:t>Dept. Of CSE</a:t>
                      </a:r>
                    </a:p>
                  </a:txBody>
                  <a:tcPr/>
                </a:tc>
                <a:tc>
                  <a:txBody>
                    <a:bodyPr/>
                    <a:lstStyle/>
                    <a:p>
                      <a:r>
                        <a:rPr lang="en-US" dirty="0"/>
                        <a:t>Submitted to</a:t>
                      </a:r>
                    </a:p>
                    <a:p>
                      <a:endParaRPr lang="en-US" dirty="0"/>
                    </a:p>
                    <a:p>
                      <a:r>
                        <a:rPr lang="en-US" dirty="0" err="1"/>
                        <a:t>Rizoan</a:t>
                      </a:r>
                      <a:r>
                        <a:rPr lang="en-US" dirty="0"/>
                        <a:t> Toufiq</a:t>
                      </a:r>
                    </a:p>
                    <a:p>
                      <a:r>
                        <a:rPr lang="en-US" dirty="0"/>
                        <a:t>Associate Professor</a:t>
                      </a:r>
                    </a:p>
                    <a:p>
                      <a:r>
                        <a:rPr lang="en-US" dirty="0"/>
                        <a:t>Dept. Of CSE</a:t>
                      </a:r>
                    </a:p>
                  </a:txBody>
                  <a:tcPr/>
                </a:tc>
                <a:extLst>
                  <a:ext uri="{0D108BD9-81ED-4DB2-BD59-A6C34878D82A}">
                    <a16:rowId xmlns:a16="http://schemas.microsoft.com/office/drawing/2014/main" val="3512818705"/>
                  </a:ext>
                </a:extLst>
              </a:tr>
            </a:tbl>
          </a:graphicData>
        </a:graphic>
      </p:graphicFrame>
    </p:spTree>
    <p:extLst>
      <p:ext uri="{BB962C8B-B14F-4D97-AF65-F5344CB8AC3E}">
        <p14:creationId xmlns:p14="http://schemas.microsoft.com/office/powerpoint/2010/main" val="3866370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8A045-B508-A5D1-2371-BC195F016643}"/>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Introduction to </a:t>
            </a:r>
            <a:r>
              <a:rPr lang="en-US" dirty="0" err="1">
                <a:latin typeface="Times New Roman" panose="02020603050405020304" pitchFamily="18" charset="0"/>
                <a:cs typeface="Times New Roman" panose="02020603050405020304" pitchFamily="18" charset="0"/>
              </a:rPr>
              <a:t>CureConnect</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855F32B-729F-8D86-6076-D99C927DB804}"/>
              </a:ext>
            </a:extLst>
          </p:cNvPr>
          <p:cNvSpPr>
            <a:spLocks noGrp="1"/>
          </p:cNvSpPr>
          <p:nvPr>
            <p:ph idx="1"/>
          </p:nvPr>
        </p:nvSpPr>
        <p:spPr/>
        <p:txBody>
          <a:bodyPr/>
          <a:lstStyle/>
          <a:p>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CureConnect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is an intelligent healthcare web application designed to simplify the process of finding the right doctor based on a user’s symptoms. </a:t>
            </a:r>
          </a:p>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a country like Bangladesh, where people often struggle to identify which specialist to consult,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CureConnect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bridges this gap using Natural Language Processing (NLP). </a:t>
            </a:r>
          </a:p>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Users can describe their health problems in everyday language, and the system will suggest possible conditions along with relevant doctors manually added for accuracy. This helps users take the first step towards the right medical care without confusion or delays.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79515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EDC45-DBB4-854D-B60F-0FCC83281B0C}"/>
              </a:ext>
            </a:extLst>
          </p:cNvPr>
          <p:cNvSpPr>
            <a:spLocks noGrp="1"/>
          </p:cNvSpPr>
          <p:nvPr>
            <p:ph type="title"/>
          </p:nvPr>
        </p:nvSpPr>
        <p:spPr/>
        <p:txBody>
          <a:bodyPr/>
          <a:lstStyle/>
          <a:p>
            <a:r>
              <a:rPr lang="en-US" dirty="0"/>
              <a:t>Planning For </a:t>
            </a:r>
            <a:r>
              <a:rPr lang="en-US" dirty="0" err="1"/>
              <a:t>CureConnect</a:t>
            </a:r>
            <a:endParaRPr lang="en-US" dirty="0"/>
          </a:p>
        </p:txBody>
      </p:sp>
      <p:sp>
        <p:nvSpPr>
          <p:cNvPr id="3" name="Content Placeholder 2">
            <a:extLst>
              <a:ext uri="{FF2B5EF4-FFF2-40B4-BE49-F238E27FC236}">
                <a16:creationId xmlns:a16="http://schemas.microsoft.com/office/drawing/2014/main" id="{8995D5E9-D4CC-5713-7DB9-15C109B672DE}"/>
              </a:ext>
            </a:extLst>
          </p:cNvPr>
          <p:cNvSpPr>
            <a:spLocks noGrp="1"/>
          </p:cNvSpPr>
          <p:nvPr>
            <p:ph idx="1"/>
          </p:nvPr>
        </p:nvSpPr>
        <p:spPr>
          <a:xfrm>
            <a:off x="838200" y="1825625"/>
            <a:ext cx="10154265" cy="4054065"/>
          </a:xfrm>
        </p:spPr>
        <p:txBody>
          <a:bodyPr>
            <a:normAutofit/>
          </a:bodyPr>
          <a:lstStyle/>
          <a:p>
            <a:pPr>
              <a:buNone/>
            </a:pPr>
            <a:r>
              <a:rPr lang="en-US" b="1" dirty="0"/>
              <a:t>Did you know?</a:t>
            </a:r>
            <a:endParaRPr lang="en-US" dirty="0"/>
          </a:p>
          <a:p>
            <a:pPr>
              <a:buFont typeface="Arial" panose="020B0604020202020204" pitchFamily="34" charset="0"/>
              <a:buChar char="•"/>
            </a:pPr>
            <a:r>
              <a:rPr lang="en-US" dirty="0"/>
              <a:t>67% of Bangladeshis live in rural areas with limited medical access</a:t>
            </a:r>
          </a:p>
          <a:p>
            <a:pPr>
              <a:buFont typeface="Arial" panose="020B0604020202020204" pitchFamily="34" charset="0"/>
              <a:buChar char="•"/>
            </a:pPr>
            <a:r>
              <a:rPr lang="en-US" dirty="0"/>
              <a:t>Only 0.6 doctors per 1,000 people</a:t>
            </a:r>
          </a:p>
          <a:p>
            <a:pPr>
              <a:buFont typeface="Arial" panose="020B0604020202020204" pitchFamily="34" charset="0"/>
              <a:buChar char="•"/>
            </a:pPr>
            <a:r>
              <a:rPr lang="en-US" dirty="0"/>
              <a:t>78% lack reliable healthcare info</a:t>
            </a:r>
          </a:p>
          <a:p>
            <a:pPr>
              <a:buFont typeface="Wingdings" panose="05000000000000000000" pitchFamily="2" charset="2"/>
              <a:buChar char="q"/>
            </a:pPr>
            <a:r>
              <a:rPr lang="en-US" b="0" dirty="0">
                <a:solidFill>
                  <a:schemeClr val="tx1">
                    <a:lumMod val="95000"/>
                    <a:lumOff val="5000"/>
                  </a:schemeClr>
                </a:solidFill>
                <a:effectLst/>
                <a:latin typeface="Times New Roman" panose="02020603050405020304" pitchFamily="18" charset="0"/>
                <a:cs typeface="Times New Roman" panose="02020603050405020304" pitchFamily="18" charset="0"/>
              </a:rPr>
              <a:t>Many people in Bangladesh struggle to find the right doctor due to a lack of centralized information. Patients often rely on </a:t>
            </a:r>
            <a:r>
              <a:rPr lang="en-US" b="1" dirty="0">
                <a:solidFill>
                  <a:schemeClr val="tx1">
                    <a:lumMod val="95000"/>
                    <a:lumOff val="5000"/>
                  </a:schemeClr>
                </a:solidFill>
                <a:effectLst/>
                <a:latin typeface="Times New Roman" panose="02020603050405020304" pitchFamily="18" charset="0"/>
                <a:cs typeface="Times New Roman" panose="02020603050405020304" pitchFamily="18" charset="0"/>
              </a:rPr>
              <a:t>word-of-mouth </a:t>
            </a:r>
            <a:r>
              <a:rPr lang="en-US" b="0" dirty="0">
                <a:solidFill>
                  <a:schemeClr val="tx1">
                    <a:lumMod val="95000"/>
                    <a:lumOff val="5000"/>
                  </a:schemeClr>
                </a:solidFill>
                <a:effectLst/>
                <a:latin typeface="Times New Roman" panose="02020603050405020304" pitchFamily="18" charset="0"/>
                <a:cs typeface="Times New Roman" panose="02020603050405020304" pitchFamily="18" charset="0"/>
              </a:rPr>
              <a:t>recommendations, which may not always lead to the best medical care. Additionally, misinformation, long waiting times, and the challenge of knowing which specialist to visit can cause delays in treatment. Rural areas, in particular, suffer from a lack of specialist doctors, making healthcare even more difficult to access</a:t>
            </a:r>
          </a:p>
          <a:p>
            <a:r>
              <a:rPr lang="en-US" dirty="0"/>
              <a:t> </a:t>
            </a:r>
            <a:r>
              <a:rPr lang="en-US" b="1" dirty="0" err="1"/>
              <a:t>CureConnect</a:t>
            </a:r>
            <a:r>
              <a:rPr lang="en-US" b="1" dirty="0"/>
              <a:t> is here to change that.</a:t>
            </a:r>
          </a:p>
          <a:p>
            <a:endParaRPr lang="en-US" b="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1729036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AA76A-9B3C-B8EE-C0B1-2DF426906908}"/>
              </a:ext>
            </a:extLst>
          </p:cNvPr>
          <p:cNvSpPr>
            <a:spLocks noGrp="1"/>
          </p:cNvSpPr>
          <p:nvPr>
            <p:ph type="title"/>
          </p:nvPr>
        </p:nvSpPr>
        <p:spPr/>
        <p:txBody>
          <a:bodyPr/>
          <a:lstStyle/>
          <a:p>
            <a:r>
              <a:rPr lang="en-US" dirty="0"/>
              <a:t>How </a:t>
            </a:r>
            <a:r>
              <a:rPr lang="en-US" dirty="0" err="1"/>
              <a:t>CureConnect</a:t>
            </a:r>
            <a:r>
              <a:rPr lang="en-US" dirty="0"/>
              <a:t> Is Solving These Issues</a:t>
            </a:r>
          </a:p>
        </p:txBody>
      </p:sp>
      <p:sp>
        <p:nvSpPr>
          <p:cNvPr id="3" name="Content Placeholder 2">
            <a:extLst>
              <a:ext uri="{FF2B5EF4-FFF2-40B4-BE49-F238E27FC236}">
                <a16:creationId xmlns:a16="http://schemas.microsoft.com/office/drawing/2014/main" id="{6BC70E32-E92C-C3EC-9640-4DA07B7649FA}"/>
              </a:ext>
            </a:extLst>
          </p:cNvPr>
          <p:cNvSpPr>
            <a:spLocks noGrp="1"/>
          </p:cNvSpPr>
          <p:nvPr>
            <p:ph idx="1"/>
          </p:nvPr>
        </p:nvSpPr>
        <p:spPr>
          <a:xfrm>
            <a:off x="550606" y="1710813"/>
            <a:ext cx="8898194" cy="4330549"/>
          </a:xfrm>
        </p:spPr>
        <p:txBody>
          <a:bodyPr>
            <a:normAutofit fontScale="77500" lnSpcReduction="20000"/>
          </a:bodyPr>
          <a:lstStyle/>
          <a:p>
            <a:r>
              <a:rPr lang="en-US" sz="2600" b="0" dirty="0" err="1">
                <a:solidFill>
                  <a:schemeClr val="tx1">
                    <a:lumMod val="95000"/>
                    <a:lumOff val="5000"/>
                  </a:schemeClr>
                </a:solidFill>
                <a:effectLst/>
                <a:latin typeface="Times New Roman" panose="02020603050405020304" pitchFamily="18" charset="0"/>
                <a:cs typeface="Times New Roman" panose="02020603050405020304" pitchFamily="18" charset="0"/>
              </a:rPr>
              <a:t>CureConnect</a:t>
            </a:r>
            <a:r>
              <a:rPr lang="en-US" sz="2600" b="0" dirty="0">
                <a:solidFill>
                  <a:schemeClr val="tx1">
                    <a:lumMod val="95000"/>
                    <a:lumOff val="5000"/>
                  </a:schemeClr>
                </a:solidFill>
                <a:effectLst/>
                <a:latin typeface="Times New Roman" panose="02020603050405020304" pitchFamily="18" charset="0"/>
                <a:cs typeface="Times New Roman" panose="02020603050405020304" pitchFamily="18" charset="0"/>
              </a:rPr>
              <a:t> simplifies the process of finding the right doctor by using</a:t>
            </a:r>
          </a:p>
          <a:p>
            <a:pPr marL="0" indent="0">
              <a:buNone/>
            </a:pPr>
            <a:r>
              <a:rPr lang="en-US" sz="2600" b="0" dirty="0">
                <a:solidFill>
                  <a:schemeClr val="tx1">
                    <a:lumMod val="95000"/>
                    <a:lumOff val="5000"/>
                  </a:schemeClr>
                </a:solidFill>
                <a:effectLst/>
                <a:latin typeface="Times New Roman" panose="02020603050405020304" pitchFamily="18" charset="0"/>
                <a:cs typeface="Times New Roman" panose="02020603050405020304" pitchFamily="18" charset="0"/>
              </a:rPr>
              <a:t> NLP-based symptom analysis to suggest possible health conditions and</a:t>
            </a:r>
          </a:p>
          <a:p>
            <a:pPr marL="0" indent="0">
              <a:buNone/>
            </a:pPr>
            <a:r>
              <a:rPr lang="en-US" sz="2600" b="0" dirty="0">
                <a:solidFill>
                  <a:schemeClr val="tx1">
                    <a:lumMod val="95000"/>
                    <a:lumOff val="5000"/>
                  </a:schemeClr>
                </a:solidFill>
                <a:effectLst/>
                <a:latin typeface="Times New Roman" panose="02020603050405020304" pitchFamily="18" charset="0"/>
                <a:cs typeface="Times New Roman" panose="02020603050405020304" pitchFamily="18" charset="0"/>
              </a:rPr>
              <a:t> relevant specialists</a:t>
            </a:r>
            <a:r>
              <a:rPr lang="en-US" b="0" dirty="0">
                <a:solidFill>
                  <a:schemeClr val="tx1">
                    <a:lumMod val="95000"/>
                    <a:lumOff val="5000"/>
                  </a:schemeClr>
                </a:solidFill>
                <a:effectLst/>
                <a:latin typeface="Times New Roman" panose="02020603050405020304" pitchFamily="18" charset="0"/>
                <a:cs typeface="Times New Roman" panose="02020603050405020304" pitchFamily="18" charset="0"/>
              </a:rPr>
              <a:t>. </a:t>
            </a:r>
          </a:p>
          <a:p>
            <a:pPr marL="0" marR="0">
              <a:lnSpc>
                <a:spcPct val="115000"/>
              </a:lnSpc>
              <a:spcAft>
                <a:spcPts val="800"/>
              </a:spcAft>
              <a:buNone/>
            </a:pPr>
            <a:endParaRPr lang="en-US" sz="1800" b="1" kern="100" dirty="0">
              <a:effectLst/>
              <a:latin typeface="Segoe UI Emoji" panose="020B0502040204020203" pitchFamily="34" charset="0"/>
              <a:ea typeface="Calibri" panose="020F0502020204030204" pitchFamily="34" charset="0"/>
              <a:cs typeface="Segoe UI Emoji" panose="020B0502040204020203" pitchFamily="34" charset="0"/>
            </a:endParaRPr>
          </a:p>
          <a:p>
            <a:pPr marL="0" marR="0">
              <a:lnSpc>
                <a:spcPct val="115000"/>
              </a:lnSpc>
              <a:spcAft>
                <a:spcPts val="800"/>
              </a:spcAft>
              <a:buNone/>
            </a:pPr>
            <a:r>
              <a:rPr lang="en-US" sz="2100" b="1" kern="100" dirty="0">
                <a:effectLst/>
                <a:latin typeface="Times New Roman" panose="02020603050405020304" pitchFamily="18" charset="0"/>
                <a:ea typeface="Calibri" panose="020F0502020204030204" pitchFamily="34" charset="0"/>
                <a:cs typeface="Times New Roman" panose="02020603050405020304" pitchFamily="18" charset="0"/>
              </a:rPr>
              <a:t>🔹 Key Features</a:t>
            </a:r>
            <a:endParaRPr lang="en-US" sz="21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100" b="1" kern="100" dirty="0">
                <a:effectLst/>
                <a:latin typeface="Times New Roman" panose="02020603050405020304" pitchFamily="18" charset="0"/>
                <a:ea typeface="Calibri" panose="020F0502020204030204" pitchFamily="34" charset="0"/>
                <a:cs typeface="Times New Roman" panose="02020603050405020304" pitchFamily="18" charset="0"/>
              </a:rPr>
              <a:t>Symptom-Based Suggestions</a:t>
            </a:r>
            <a:r>
              <a:rPr lang="en-US" sz="2100" kern="100" dirty="0">
                <a:effectLst/>
                <a:latin typeface="Times New Roman" panose="02020603050405020304" pitchFamily="18" charset="0"/>
                <a:ea typeface="Calibri" panose="020F0502020204030204" pitchFamily="34" charset="0"/>
                <a:cs typeface="Times New Roman" panose="02020603050405020304" pitchFamily="18" charset="0"/>
              </a:rPr>
              <a:t>: NLP extracts key terms from user input and matches them to possible conditions.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2100" b="1" kern="100" dirty="0">
                <a:effectLst/>
                <a:latin typeface="Times New Roman" panose="02020603050405020304" pitchFamily="18" charset="0"/>
                <a:ea typeface="Calibri" panose="020F0502020204030204" pitchFamily="34" charset="0"/>
                <a:cs typeface="Times New Roman" panose="02020603050405020304" pitchFamily="18" charset="0"/>
              </a:rPr>
              <a:t>Curated Doctor Listings</a:t>
            </a:r>
            <a:r>
              <a:rPr lang="en-US" sz="2100" kern="100" dirty="0">
                <a:effectLst/>
                <a:latin typeface="Times New Roman" panose="02020603050405020304" pitchFamily="18" charset="0"/>
                <a:ea typeface="Calibri" panose="020F0502020204030204" pitchFamily="34" charset="0"/>
                <a:cs typeface="Times New Roman" panose="02020603050405020304" pitchFamily="18" charset="0"/>
              </a:rPr>
              <a:t>: Manually added, trusted doctors with their specializations and contact details.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2100" b="1" kern="100" dirty="0">
                <a:effectLst/>
                <a:latin typeface="Times New Roman" panose="02020603050405020304" pitchFamily="18" charset="0"/>
                <a:ea typeface="Calibri" panose="020F0502020204030204" pitchFamily="34" charset="0"/>
                <a:cs typeface="Times New Roman" panose="02020603050405020304" pitchFamily="18" charset="0"/>
              </a:rPr>
              <a:t>User-Friendly Interface</a:t>
            </a:r>
            <a:r>
              <a:rPr lang="en-US" sz="2100" kern="100" dirty="0">
                <a:effectLst/>
                <a:latin typeface="Times New Roman" panose="02020603050405020304" pitchFamily="18" charset="0"/>
                <a:ea typeface="Calibri" panose="020F0502020204030204" pitchFamily="34" charset="0"/>
                <a:cs typeface="Times New Roman" panose="02020603050405020304" pitchFamily="18" charset="0"/>
              </a:rPr>
              <a:t>: Clean and responsive design that works well on all devices.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2100" b="1" kern="100" dirty="0">
                <a:effectLst/>
                <a:latin typeface="Times New Roman" panose="02020603050405020304" pitchFamily="18" charset="0"/>
                <a:ea typeface="Calibri" panose="020F0502020204030204" pitchFamily="34" charset="0"/>
                <a:cs typeface="Times New Roman" panose="02020603050405020304" pitchFamily="18" charset="0"/>
              </a:rPr>
              <a:t>Awareness Sections</a:t>
            </a:r>
            <a:r>
              <a:rPr lang="en-US" sz="2100" kern="100" dirty="0">
                <a:effectLst/>
                <a:latin typeface="Times New Roman" panose="02020603050405020304" pitchFamily="18" charset="0"/>
                <a:ea typeface="Calibri" panose="020F0502020204030204" pitchFamily="34" charset="0"/>
                <a:cs typeface="Times New Roman" panose="02020603050405020304" pitchFamily="18" charset="0"/>
              </a:rPr>
              <a:t>: Informative content about healthcare access and </a:t>
            </a:r>
            <a:r>
              <a:rPr lang="en-US" sz="2100" kern="100" dirty="0" err="1">
                <a:effectLst/>
                <a:latin typeface="Times New Roman" panose="02020603050405020304" pitchFamily="18" charset="0"/>
                <a:ea typeface="Calibri" panose="020F0502020204030204" pitchFamily="34" charset="0"/>
                <a:cs typeface="Times New Roman" panose="02020603050405020304" pitchFamily="18" charset="0"/>
              </a:rPr>
              <a:t>CureConnect’s</a:t>
            </a:r>
            <a:r>
              <a:rPr lang="en-US" sz="2100" kern="100" dirty="0">
                <a:effectLst/>
                <a:latin typeface="Times New Roman" panose="02020603050405020304" pitchFamily="18" charset="0"/>
                <a:ea typeface="Calibri" panose="020F0502020204030204" pitchFamily="34" charset="0"/>
                <a:cs typeface="Times New Roman" panose="02020603050405020304" pitchFamily="18" charset="0"/>
              </a:rPr>
              <a:t> mission.</a:t>
            </a:r>
          </a:p>
        </p:txBody>
      </p:sp>
    </p:spTree>
    <p:extLst>
      <p:ext uri="{BB962C8B-B14F-4D97-AF65-F5344CB8AC3E}">
        <p14:creationId xmlns:p14="http://schemas.microsoft.com/office/powerpoint/2010/main" val="3624708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D21AE-95A8-FC26-3A18-FEDDB8CEEB3F}"/>
              </a:ext>
            </a:extLst>
          </p:cNvPr>
          <p:cNvSpPr>
            <a:spLocks noGrp="1"/>
          </p:cNvSpPr>
          <p:nvPr>
            <p:ph type="title"/>
          </p:nvPr>
        </p:nvSpPr>
        <p:spPr/>
        <p:txBody>
          <a:bodyPr/>
          <a:lstStyle/>
          <a:p>
            <a:r>
              <a:rPr lang="en-US" dirty="0"/>
              <a:t>Tools and Technologies For </a:t>
            </a:r>
            <a:r>
              <a:rPr lang="en-US" dirty="0" err="1"/>
              <a:t>CureConnect</a:t>
            </a:r>
            <a:endParaRPr lang="en-US" dirty="0"/>
          </a:p>
        </p:txBody>
      </p:sp>
      <p:sp>
        <p:nvSpPr>
          <p:cNvPr id="3" name="Content Placeholder 2">
            <a:extLst>
              <a:ext uri="{FF2B5EF4-FFF2-40B4-BE49-F238E27FC236}">
                <a16:creationId xmlns:a16="http://schemas.microsoft.com/office/drawing/2014/main" id="{A4B69176-E8EF-E9C9-6821-2563386A7A85}"/>
              </a:ext>
            </a:extLst>
          </p:cNvPr>
          <p:cNvSpPr>
            <a:spLocks noGrp="1"/>
          </p:cNvSpPr>
          <p:nvPr>
            <p:ph idx="1"/>
          </p:nvPr>
        </p:nvSpPr>
        <p:spPr>
          <a:xfrm>
            <a:off x="540770" y="1288027"/>
            <a:ext cx="9018363" cy="4753336"/>
          </a:xfrm>
        </p:spPr>
        <p:txBody>
          <a:bodyPr>
            <a:no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Frontend</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Symbol" panose="05050102010706020507" pitchFamily="18" charset="2"/>
              <a:buChar char=""/>
              <a:tabLst>
                <a:tab pos="9144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HTML, CSS, JavaScript for the user interface.</a:t>
            </a:r>
          </a:p>
          <a:p>
            <a:pPr marL="742950" marR="0" lvl="1" indent="-285750">
              <a:lnSpc>
                <a:spcPct val="107000"/>
              </a:lnSpc>
              <a:spcAft>
                <a:spcPts val="800"/>
              </a:spcAft>
              <a:buSzPts val="1000"/>
              <a:buFont typeface="Symbol" panose="05050102010706020507" pitchFamily="18" charset="2"/>
              <a:buChar char=""/>
              <a:tabLst>
                <a:tab pos="9144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Frameworks like React.js for a dynamic experience.</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Backend</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Symbol" panose="05050102010706020507" pitchFamily="18" charset="2"/>
              <a:buChar char=""/>
              <a:tabLst>
                <a:tab pos="9144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Django for server-side logic.</a:t>
            </a:r>
          </a:p>
          <a:p>
            <a:pPr marL="742950" marR="0" lvl="1" indent="-285750">
              <a:lnSpc>
                <a:spcPct val="107000"/>
              </a:lnSpc>
              <a:spcAft>
                <a:spcPts val="800"/>
              </a:spcAft>
              <a:buSzPts val="1000"/>
              <a:buFont typeface="Symbol" panose="05050102010706020507" pitchFamily="18" charset="2"/>
              <a:buChar char=""/>
              <a:tabLst>
                <a:tab pos="9144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Database like MongoDB or MySQL for storing doctor and user information.</a:t>
            </a:r>
          </a:p>
          <a:p>
            <a:pPr marL="57150" indent="-285750">
              <a:lnSpc>
                <a:spcPct val="107000"/>
              </a:lnSpc>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Dataset and</a:t>
            </a:r>
            <a:r>
              <a:rPr lang="en-US" sz="1800" b="1" dirty="0">
                <a:solidFill>
                  <a:srgbClr val="000000"/>
                </a:solidFill>
                <a:effectLst/>
                <a:latin typeface="Times New Roman" panose="02020603050405020304" pitchFamily="18" charset="0"/>
                <a:ea typeface="Times New Roman" panose="02020603050405020304" pitchFamily="18" charset="0"/>
                <a:cs typeface="Aptos" panose="020B0004020202020204" pitchFamily="34" charset="0"/>
              </a:rPr>
              <a:t> Libraries</a:t>
            </a:r>
            <a:r>
              <a:rPr lang="en-US" sz="1800" dirty="0">
                <a:solidFill>
                  <a:srgbClr val="000000"/>
                </a:solidFill>
                <a:effectLst/>
                <a:latin typeface="Times New Roman" panose="02020603050405020304" pitchFamily="18" charset="0"/>
                <a:ea typeface="Times New Roman" panose="02020603050405020304" pitchFamily="18" charset="0"/>
                <a:cs typeface="Aptos" panose="020B0004020202020204" pitchFamily="34" charset="0"/>
              </a:rPr>
              <a:t>:</a:t>
            </a:r>
            <a:endPar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Python Libraries: Pandas, NumPy, Scikit-learn, Matplotlib for data processing, visualization, and machine learning. Hugging Face Transformers and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PyTorch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for deep learning and model training.</a:t>
            </a:r>
            <a:endParaRPr lang="en-US" sz="1800" dirty="0">
              <a:effectLst/>
              <a:latin typeface="Times New Roman" panose="02020603050405020304" pitchFamily="18" charset="0"/>
              <a:ea typeface="Aptos" panose="020B0004020202020204" pitchFamily="34" charset="0"/>
              <a:cs typeface="Times New Roman" panose="02020603050405020304" pitchFamily="18" charset="0"/>
            </a:endParaRPr>
          </a:p>
          <a:p>
            <a:r>
              <a:rPr lang="en-US" sz="1800" dirty="0"/>
              <a:t>Symptoms to Disease Dataset From Kaggle</a:t>
            </a:r>
          </a:p>
        </p:txBody>
      </p:sp>
    </p:spTree>
    <p:extLst>
      <p:ext uri="{BB962C8B-B14F-4D97-AF65-F5344CB8AC3E}">
        <p14:creationId xmlns:p14="http://schemas.microsoft.com/office/powerpoint/2010/main" val="3130367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94AC4-480A-5129-06FF-87C188B41887}"/>
              </a:ext>
            </a:extLst>
          </p:cNvPr>
          <p:cNvSpPr>
            <a:spLocks noGrp="1"/>
          </p:cNvSpPr>
          <p:nvPr>
            <p:ph type="title"/>
          </p:nvPr>
        </p:nvSpPr>
        <p:spPr/>
        <p:txBody>
          <a:bodyPr/>
          <a:lstStyle/>
          <a:p>
            <a:r>
              <a:rPr lang="en-US" dirty="0"/>
              <a:t>Video Insight For </a:t>
            </a:r>
            <a:r>
              <a:rPr lang="en-US" dirty="0" err="1"/>
              <a:t>CureConnect</a:t>
            </a:r>
            <a:endParaRPr lang="en-US" dirty="0"/>
          </a:p>
        </p:txBody>
      </p:sp>
      <p:pic>
        <p:nvPicPr>
          <p:cNvPr id="4" name="2025-04-13 01-51-44">
            <a:hlinkClick r:id="" action="ppaction://media"/>
            <a:extLst>
              <a:ext uri="{FF2B5EF4-FFF2-40B4-BE49-F238E27FC236}">
                <a16:creationId xmlns:a16="http://schemas.microsoft.com/office/drawing/2014/main" id="{CDFE9DF9-4732-90EA-8D03-84240323DB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5588" y="1541320"/>
            <a:ext cx="8001870" cy="4500706"/>
          </a:xfrm>
        </p:spPr>
      </p:pic>
    </p:spTree>
    <p:extLst>
      <p:ext uri="{BB962C8B-B14F-4D97-AF65-F5344CB8AC3E}">
        <p14:creationId xmlns:p14="http://schemas.microsoft.com/office/powerpoint/2010/main" val="637826224"/>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D9DC7-9936-6630-6166-1CD7FA881D4D}"/>
              </a:ext>
            </a:extLst>
          </p:cNvPr>
          <p:cNvSpPr>
            <a:spLocks noGrp="1"/>
          </p:cNvSpPr>
          <p:nvPr>
            <p:ph type="title"/>
          </p:nvPr>
        </p:nvSpPr>
        <p:spPr/>
        <p:txBody>
          <a:bodyPr/>
          <a:lstStyle/>
          <a:p>
            <a:r>
              <a:rPr lang="en-US" dirty="0"/>
              <a:t>Future Planning For </a:t>
            </a:r>
            <a:r>
              <a:rPr lang="en-US" dirty="0" err="1"/>
              <a:t>CureConnect</a:t>
            </a:r>
            <a:endParaRPr lang="en-US" dirty="0"/>
          </a:p>
        </p:txBody>
      </p:sp>
      <p:sp>
        <p:nvSpPr>
          <p:cNvPr id="3" name="Content Placeholder 2">
            <a:extLst>
              <a:ext uri="{FF2B5EF4-FFF2-40B4-BE49-F238E27FC236}">
                <a16:creationId xmlns:a16="http://schemas.microsoft.com/office/drawing/2014/main" id="{A6659A4D-859C-964D-89FC-78441EDEFBBA}"/>
              </a:ext>
            </a:extLst>
          </p:cNvPr>
          <p:cNvSpPr>
            <a:spLocks noGrp="1"/>
          </p:cNvSpPr>
          <p:nvPr>
            <p:ph idx="1"/>
          </p:nvPr>
        </p:nvSpPr>
        <p:spPr>
          <a:xfrm>
            <a:off x="462116" y="1445343"/>
            <a:ext cx="8426245" cy="4188542"/>
          </a:xfrm>
        </p:spPr>
        <p:txBody>
          <a:bodyPr/>
          <a:lstStyle/>
          <a:p>
            <a:pPr marL="0" indent="0">
              <a:buNone/>
            </a:pPr>
            <a:endParaRPr lang="en-US" dirty="0"/>
          </a:p>
          <a:p>
            <a:r>
              <a:rPr lang="en-US" dirty="0"/>
              <a:t>Goal: Revolutionize healthcare accessibility in Bangladesh by providing reliable, easily accessible medical information.</a:t>
            </a:r>
          </a:p>
          <a:p>
            <a:r>
              <a:rPr lang="en-US" dirty="0"/>
              <a:t>Future Plan: Develop a structured doctor database and integrate AI for more precise health recommendations.</a:t>
            </a:r>
          </a:p>
          <a:p>
            <a:r>
              <a:rPr lang="en-US" dirty="0"/>
              <a:t>Implement a location-based feature using Google Maps API to help patients find doctors nearby.</a:t>
            </a:r>
          </a:p>
          <a:p>
            <a:r>
              <a:rPr lang="en-US" dirty="0"/>
              <a:t>Improve model accuracy for better health recommendations.</a:t>
            </a:r>
          </a:p>
          <a:p>
            <a:r>
              <a:rPr lang="en-US" dirty="0"/>
              <a:t>Launch Mobile App</a:t>
            </a:r>
          </a:p>
        </p:txBody>
      </p:sp>
    </p:spTree>
    <p:extLst>
      <p:ext uri="{BB962C8B-B14F-4D97-AF65-F5344CB8AC3E}">
        <p14:creationId xmlns:p14="http://schemas.microsoft.com/office/powerpoint/2010/main" val="1171157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4D79D-83E3-B71A-8829-3DE0810DEE24}"/>
              </a:ext>
            </a:extLst>
          </p:cNvPr>
          <p:cNvSpPr>
            <a:spLocks noGrp="1"/>
          </p:cNvSpPr>
          <p:nvPr>
            <p:ph type="title"/>
          </p:nvPr>
        </p:nvSpPr>
        <p:spPr/>
        <p:txBody>
          <a:bodyPr/>
          <a:lstStyle/>
          <a:p>
            <a:r>
              <a:rPr lang="en-US" dirty="0"/>
              <a:t>GitHub Link For </a:t>
            </a:r>
            <a:r>
              <a:rPr lang="en-US" dirty="0" err="1"/>
              <a:t>CureConnect</a:t>
            </a:r>
            <a:endParaRPr lang="en-US" dirty="0"/>
          </a:p>
        </p:txBody>
      </p:sp>
      <p:sp>
        <p:nvSpPr>
          <p:cNvPr id="3" name="Content Placeholder 2">
            <a:extLst>
              <a:ext uri="{FF2B5EF4-FFF2-40B4-BE49-F238E27FC236}">
                <a16:creationId xmlns:a16="http://schemas.microsoft.com/office/drawing/2014/main" id="{E600B11A-E3AC-F4D9-CD46-76C624C8412C}"/>
              </a:ext>
            </a:extLst>
          </p:cNvPr>
          <p:cNvSpPr>
            <a:spLocks noGrp="1"/>
          </p:cNvSpPr>
          <p:nvPr>
            <p:ph idx="1"/>
          </p:nvPr>
        </p:nvSpPr>
        <p:spPr/>
        <p:txBody>
          <a:bodyPr/>
          <a:lstStyle/>
          <a:p>
            <a:r>
              <a:rPr lang="en-US" dirty="0"/>
              <a:t>The link is given below:</a:t>
            </a:r>
          </a:p>
          <a:p>
            <a:r>
              <a:rPr lang="en-US" dirty="0">
                <a:hlinkClick r:id="rId2"/>
              </a:rPr>
              <a:t>https://github.com/ShuvoDip23/Project_CureConnect</a:t>
            </a:r>
            <a:r>
              <a:rPr lang="en-US" dirty="0"/>
              <a:t> </a:t>
            </a:r>
          </a:p>
        </p:txBody>
      </p:sp>
    </p:spTree>
    <p:extLst>
      <p:ext uri="{BB962C8B-B14F-4D97-AF65-F5344CB8AC3E}">
        <p14:creationId xmlns:p14="http://schemas.microsoft.com/office/powerpoint/2010/main" val="3475616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322C-B454-3ED8-77D2-2CF1F95D4F62}"/>
              </a:ext>
            </a:extLst>
          </p:cNvPr>
          <p:cNvSpPr>
            <a:spLocks noGrp="1"/>
          </p:cNvSpPr>
          <p:nvPr>
            <p:ph type="title"/>
          </p:nvPr>
        </p:nvSpPr>
        <p:spPr/>
        <p:txBody>
          <a:bodyPr>
            <a:normAutofit/>
          </a:bodyPr>
          <a:lstStyle/>
          <a:p>
            <a:r>
              <a:rPr lang="en-US" sz="6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52456758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201</TotalTime>
  <Words>531</Words>
  <Application>Microsoft Office PowerPoint</Application>
  <PresentationFormat>Widescreen</PresentationFormat>
  <Paragraphs>58</Paragraphs>
  <Slides>9</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Algerian</vt:lpstr>
      <vt:lpstr>Aptos</vt:lpstr>
      <vt:lpstr>Arial</vt:lpstr>
      <vt:lpstr>Arial Rounded MT Bold</vt:lpstr>
      <vt:lpstr>Calibri</vt:lpstr>
      <vt:lpstr>Segoe UI Emoji</vt:lpstr>
      <vt:lpstr>Symbol</vt:lpstr>
      <vt:lpstr>Times New Roman</vt:lpstr>
      <vt:lpstr>Trebuchet MS</vt:lpstr>
      <vt:lpstr>Wingdings</vt:lpstr>
      <vt:lpstr>Wingdings 3</vt:lpstr>
      <vt:lpstr>Facet</vt:lpstr>
      <vt:lpstr>Heaven’s Light is our Guide Rajshahi University of Engineering &amp; Technology </vt:lpstr>
      <vt:lpstr>Introduction to CureConnect</vt:lpstr>
      <vt:lpstr>Planning For CureConnect</vt:lpstr>
      <vt:lpstr>How CureConnect Is Solving These Issues</vt:lpstr>
      <vt:lpstr>Tools and Technologies For CureConnect</vt:lpstr>
      <vt:lpstr>Video Insight For CureConnect</vt:lpstr>
      <vt:lpstr>Future Planning For CureConnect</vt:lpstr>
      <vt:lpstr>GitHub Link For CureConnect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Shuvo Dip</dc:creator>
  <cp:lastModifiedBy>Shuvo Dip</cp:lastModifiedBy>
  <cp:revision>3</cp:revision>
  <dcterms:created xsi:type="dcterms:W3CDTF">2025-04-12T18:38:59Z</dcterms:created>
  <dcterms:modified xsi:type="dcterms:W3CDTF">2025-04-13T02:58:59Z</dcterms:modified>
</cp:coreProperties>
</file>